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</p:sldMasterIdLst>
  <p:notesMasterIdLst>
    <p:notesMasterId r:id="rId8"/>
  </p:notesMasterIdLst>
  <p:handoutMasterIdLst>
    <p:handoutMasterId r:id="rId9"/>
  </p:handoutMasterIdLst>
  <p:sldIdLst>
    <p:sldId id="366" r:id="rId2"/>
    <p:sldId id="368" r:id="rId3"/>
    <p:sldId id="284" r:id="rId4"/>
    <p:sldId id="359" r:id="rId5"/>
    <p:sldId id="320" r:id="rId6"/>
    <p:sldId id="367" r:id="rId7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80827" autoAdjust="0"/>
  </p:normalViewPr>
  <p:slideViewPr>
    <p:cSldViewPr snapToGrid="0" snapToObjects="1">
      <p:cViewPr varScale="1">
        <p:scale>
          <a:sx n="90" d="100"/>
          <a:sy n="90" d="100"/>
        </p:scale>
        <p:origin x="-115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68" d="100"/>
          <a:sy n="68" d="100"/>
        </p:scale>
        <p:origin x="2448" y="485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CEA7E-87F8-4567-820B-1427E02F8863}" type="datetimeFigureOut">
              <a:rPr lang="en-GB" smtClean="0"/>
              <a:pPr/>
              <a:t>06/02/2019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0E40C-0A9C-4030-A387-415B4236F9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40495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BAA7B-D17F-DB42-B603-F3347BE2737F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DC700-E7FC-A34F-B2B9-FDACA4F8BB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547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:a16="http://schemas.microsoft.com/office/drawing/2014/main" xmlns="" id="{157AD8FD-4323-41E3-BDA5-B632B0B01D2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04775" y="762000"/>
            <a:ext cx="6678613" cy="37576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xmlns="" id="{E3CF33FB-E1C4-4CF8-8FEA-D36747F84D4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>
              <a:buFont typeface="Times New Roman" charset="0"/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76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="" xmlns:a16="http://schemas.microsoft.com/office/drawing/2014/main" id="{157AD8FD-4323-41E3-BDA5-B632B0B01D2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04775" y="762000"/>
            <a:ext cx="6678613" cy="37576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9698" name="Text Box 2">
            <a:extLst>
              <a:ext uri="{FF2B5EF4-FFF2-40B4-BE49-F238E27FC236}">
                <a16:creationId xmlns="" xmlns:a16="http://schemas.microsoft.com/office/drawing/2014/main" id="{E3CF33FB-E1C4-4CF8-8FEA-D36747F84D4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722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2650" y="223838"/>
            <a:ext cx="3644900" cy="2051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6122" y="2275333"/>
            <a:ext cx="9042174" cy="5709842"/>
          </a:xfrm>
        </p:spPr>
        <p:txBody>
          <a:bodyPr/>
          <a:lstStyle/>
          <a:p>
            <a:r>
              <a:rPr lang="en-GB" dirty="0"/>
              <a:t>WHO ARE INTELLIGENT BUILDING MANAGEMENT SYSTEMS (</a:t>
            </a:r>
            <a:r>
              <a:rPr lang="en-GB" dirty="0" err="1"/>
              <a:t>iBMS</a:t>
            </a:r>
            <a:r>
              <a:rPr lang="en-GB" dirty="0"/>
              <a:t>)</a:t>
            </a:r>
          </a:p>
          <a:p>
            <a:endParaRPr lang="en-GB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dirty="0"/>
              <a:t>HELP BRING SMART CONTROLS TO PROPERTY OWNERS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dirty="0"/>
              <a:t>ENERGY EFFICIENCIES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dirty="0"/>
              <a:t>LOWER MAINTENANCE AND REPAIRS</a:t>
            </a:r>
          </a:p>
        </p:txBody>
      </p:sp>
    </p:spTree>
    <p:extLst>
      <p:ext uri="{BB962C8B-B14F-4D97-AF65-F5344CB8AC3E}">
        <p14:creationId xmlns:p14="http://schemas.microsoft.com/office/powerpoint/2010/main" xmlns="" val="2938575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DC700-E7FC-A34F-B2B9-FDACA4F8BB4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700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1563" y="317500"/>
            <a:ext cx="4078287" cy="2293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7198" y="2766810"/>
            <a:ext cx="8189813" cy="3484248"/>
          </a:xfrm>
        </p:spPr>
        <p:txBody>
          <a:bodyPr/>
          <a:lstStyle/>
          <a:p>
            <a:r>
              <a:rPr lang="en-GB" dirty="0"/>
              <a:t>WHAT ARE THE DRIVERS?</a:t>
            </a:r>
          </a:p>
          <a:p>
            <a:endParaRPr lang="en-GB" dirty="0"/>
          </a:p>
          <a:p>
            <a:pPr marL="228600" indent="-228600">
              <a:buAutoNum type="arabicPeriod"/>
            </a:pPr>
            <a:r>
              <a:rPr lang="en-GB" dirty="0"/>
              <a:t>WHOLESALE ENERGY COSTS RISING THROUGHOUT THE WORLD – TOP 6 EUROPE</a:t>
            </a:r>
          </a:p>
          <a:p>
            <a:pPr marL="228600" indent="-228600">
              <a:buAutoNum type="arabicPeriod"/>
            </a:pPr>
            <a:r>
              <a:rPr lang="en-GB" dirty="0"/>
              <a:t>WE CAN’T CONTROL PRICES, BUT WE CAN CONTROL CONSUMPTION.</a:t>
            </a:r>
          </a:p>
          <a:p>
            <a:pPr marL="228600" indent="-228600">
              <a:buAutoNum type="arabicPeriod"/>
            </a:pPr>
            <a:r>
              <a:rPr lang="en-GB" dirty="0"/>
              <a:t>CONTROL GIVES INFORMATION.</a:t>
            </a:r>
          </a:p>
          <a:p>
            <a:pPr marL="228600" indent="-228600">
              <a:buAutoNum type="arabicPeriod"/>
            </a:pPr>
            <a:r>
              <a:rPr lang="en-GB" dirty="0"/>
              <a:t>PROACTIVE VERSUS REACTIVE – SCHEDULE MAINTENANCE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DC700-E7FC-A34F-B2B9-FDACA4F8BB4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8787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:a16="http://schemas.microsoft.com/office/drawing/2014/main" xmlns="" id="{157AD8FD-4323-41E3-BDA5-B632B0B01D2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04775" y="762000"/>
            <a:ext cx="6678613" cy="37576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xmlns="" id="{E3CF33FB-E1C4-4CF8-8FEA-D36747F84D4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69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CC15-5529-8846-BC84-9477A0DD740F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DBDD-3A22-8544-89D7-D6372DD0F4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8539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CC15-5529-8846-BC84-9477A0DD740F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DBDD-3A22-8544-89D7-D6372DD0F4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693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CC15-5529-8846-BC84-9477A0DD740F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DBDD-3A22-8544-89D7-D6372DD0F4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7117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716D-6579-E840-A866-65A32A51B0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583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3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926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CC15-5529-8846-BC84-9477A0DD740F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DBDD-3A22-8544-89D7-D6372DD0F4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808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CC15-5529-8846-BC84-9477A0DD740F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DBDD-3A22-8544-89D7-D6372DD0F4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897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CC15-5529-8846-BC84-9477A0DD740F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DBDD-3A22-8544-89D7-D6372DD0F4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799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CC15-5529-8846-BC84-9477A0DD740F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DBDD-3A22-8544-89D7-D6372DD0F4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08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CC15-5529-8846-BC84-9477A0DD740F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DBDD-3A22-8544-89D7-D6372DD0F4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832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CC15-5529-8846-BC84-9477A0DD740F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DBDD-3A22-8544-89D7-D6372DD0F4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300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CC15-5529-8846-BC84-9477A0DD740F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DBDD-3A22-8544-89D7-D6372DD0F4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070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CC15-5529-8846-BC84-9477A0DD740F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DBDD-3A22-8544-89D7-D6372DD0F4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95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DCC15-5529-8846-BC84-9477A0DD740F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7DBDD-3A22-8544-89D7-D6372DD0F4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76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5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info@localpower.ie" TargetMode="External"/><Relationship Id="rId4" Type="http://schemas.openxmlformats.org/officeDocument/2006/relationships/hyperlink" Target="http://www.localpower.i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xmlns="" id="{207D2102-37A5-4D22-BD40-4EEC0CE7E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xmlns="" id="{20892F49-7F39-4C54-9172-0BC14624B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819" y="5595417"/>
            <a:ext cx="7303448" cy="86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endParaRPr lang="en-US" b="1" i="1" dirty="0"/>
          </a:p>
          <a:p>
            <a:pPr algn="ctr"/>
            <a:r>
              <a:rPr lang="nl-NL" dirty="0" smtClean="0"/>
              <a:t>‘</a:t>
            </a:r>
            <a:r>
              <a:rPr lang="nl-NL" sz="2400" b="1" i="1" dirty="0" smtClean="0">
                <a:solidFill>
                  <a:srgbClr val="FF0000"/>
                </a:solidFill>
              </a:rPr>
              <a:t>we help homes, businesses and farms reduce their energy costs and carbon emissions</a:t>
            </a:r>
            <a:r>
              <a:rPr lang="nl-NL" sz="2000" dirty="0" smtClean="0">
                <a:solidFill>
                  <a:srgbClr val="FF0000"/>
                </a:solidFill>
              </a:rPr>
              <a:t>’ </a:t>
            </a:r>
            <a:endParaRPr lang="nl-NL" sz="20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5E7EE1-531D-4900-85B8-16D849AE760D}"/>
              </a:ext>
            </a:extLst>
          </p:cNvPr>
          <p:cNvSpPr txBox="1"/>
          <p:nvPr/>
        </p:nvSpPr>
        <p:spPr>
          <a:xfrm>
            <a:off x="2731084" y="547881"/>
            <a:ext cx="80282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accent2">
                    <a:lumMod val="75000"/>
                  </a:schemeClr>
                </a:solidFill>
              </a:rPr>
              <a:t>KNIGHTSBROOK HOTEL</a:t>
            </a:r>
            <a:endParaRPr lang="en-US" sz="60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4000" b="1" i="1" dirty="0">
              <a:solidFill>
                <a:srgbClr val="00B050"/>
              </a:solidFill>
            </a:endParaRPr>
          </a:p>
          <a:p>
            <a:pPr algn="ctr"/>
            <a:r>
              <a:rPr lang="en-IE" sz="4000" b="1" i="1" dirty="0" smtClean="0">
                <a:solidFill>
                  <a:schemeClr val="accent1"/>
                </a:solidFill>
                <a:latin typeface="+mj-lt"/>
              </a:rPr>
              <a:t>‘ A LEADER IN SUSTAINABILITY</a:t>
            </a:r>
            <a:r>
              <a:rPr lang="en-IE" sz="4000" b="1" dirty="0" smtClean="0">
                <a:solidFill>
                  <a:schemeClr val="accent1"/>
                </a:solidFill>
                <a:latin typeface="+mj-lt"/>
              </a:rPr>
              <a:t>’</a:t>
            </a:r>
            <a:endParaRPr lang="en-IE" sz="4000" b="1" dirty="0">
              <a:solidFill>
                <a:schemeClr val="accent1"/>
              </a:solidFill>
              <a:latin typeface="+mj-lt"/>
            </a:endParaRPr>
          </a:p>
          <a:p>
            <a:pPr algn="ctr"/>
            <a:endParaRPr lang="nl-NL" sz="4000" dirty="0"/>
          </a:p>
          <a:p>
            <a:pPr algn="ctr"/>
            <a:r>
              <a:rPr lang="en-IE" sz="3200" b="1" dirty="0">
                <a:solidFill>
                  <a:schemeClr val="bg1">
                    <a:lumMod val="65000"/>
                  </a:schemeClr>
                </a:solidFill>
              </a:rPr>
              <a:t>PAT SMITH</a:t>
            </a:r>
          </a:p>
          <a:p>
            <a:pPr algn="ctr"/>
            <a:r>
              <a:rPr lang="en-IE" b="1" i="1" dirty="0">
                <a:solidFill>
                  <a:schemeClr val="bg1">
                    <a:lumMod val="65000"/>
                  </a:schemeClr>
                </a:solidFill>
              </a:rPr>
              <a:t>B. Ag. Sc., C. Dip. A.F , C. Dir.  </a:t>
            </a:r>
            <a:endParaRPr lang="en-US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IE" sz="32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IE" sz="4000" dirty="0" smtClean="0"/>
          </a:p>
          <a:p>
            <a:pPr algn="ctr"/>
            <a:endParaRPr lang="en-IE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B4A4C35-B003-4976-AE5D-D142EF804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674" y="4380393"/>
            <a:ext cx="2207083" cy="106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6450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="" xmlns:a16="http://schemas.microsoft.com/office/drawing/2014/main" id="{207D2102-37A5-4D22-BD40-4EEC0CE7E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="" xmlns:a16="http://schemas.microsoft.com/office/drawing/2014/main" id="{20892F49-7F39-4C54-9172-0BC14624B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4056" y="4929547"/>
            <a:ext cx="7303448" cy="86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endParaRPr lang="en-US" b="1" i="1" dirty="0"/>
          </a:p>
          <a:p>
            <a:pPr algn="ctr"/>
            <a:endParaRPr lang="en-US" b="1" i="1" dirty="0"/>
          </a:p>
          <a:p>
            <a:pPr algn="ctr"/>
            <a:endParaRPr lang="nl-NL" dirty="0"/>
          </a:p>
          <a:p>
            <a:pPr algn="ctr"/>
            <a:endParaRPr lang="en-US" sz="3200" b="1" i="1" dirty="0">
              <a:solidFill>
                <a:schemeClr val="accent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B5E7EE1-531D-4900-85B8-16D849AE760D}"/>
              </a:ext>
            </a:extLst>
          </p:cNvPr>
          <p:cNvSpPr txBox="1"/>
          <p:nvPr/>
        </p:nvSpPr>
        <p:spPr>
          <a:xfrm>
            <a:off x="3708400" y="396855"/>
            <a:ext cx="7874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B050"/>
                </a:solidFill>
              </a:rPr>
              <a:t>The Climate Change Debate!</a:t>
            </a:r>
            <a:endParaRPr lang="en-US" sz="4000" b="1" i="1" dirty="0">
              <a:solidFill>
                <a:srgbClr val="00B050"/>
              </a:solidFill>
            </a:endParaRPr>
          </a:p>
          <a:p>
            <a:pPr algn="ctr"/>
            <a:endParaRPr lang="en-US" sz="4000" b="1" i="1" dirty="0">
              <a:solidFill>
                <a:srgbClr val="00B050"/>
              </a:solidFill>
            </a:endParaRPr>
          </a:p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‘ The collapse of civilization and the extension of much of the natural world were on the horizon as a result of climate change’ </a:t>
            </a:r>
            <a:r>
              <a:rPr lang="en-US" sz="1400" i="1" dirty="0">
                <a:solidFill>
                  <a:schemeClr val="tx2"/>
                </a:solidFill>
              </a:rPr>
              <a:t>David  Attenborough Nov. 2018</a:t>
            </a:r>
          </a:p>
          <a:p>
            <a:pPr algn="ctr"/>
            <a:endParaRPr lang="en-US" sz="1400" i="1" dirty="0">
              <a:solidFill>
                <a:schemeClr val="tx2"/>
              </a:solidFill>
            </a:endParaRPr>
          </a:p>
          <a:p>
            <a:pPr algn="ctr"/>
            <a:endParaRPr lang="en-US" sz="1400" b="1" i="1" dirty="0">
              <a:solidFill>
                <a:schemeClr val="tx2"/>
              </a:solidFill>
            </a:endParaRPr>
          </a:p>
          <a:p>
            <a:pPr algn="ctr"/>
            <a:endParaRPr lang="en-US" sz="1400" b="1" i="1" dirty="0">
              <a:solidFill>
                <a:schemeClr val="tx2"/>
              </a:solidFill>
            </a:endParaRPr>
          </a:p>
          <a:p>
            <a:pPr algn="ctr"/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‘The concept of Global Warming was created by and for the Chinese in order to make US manufacturing non-competitive’ </a:t>
            </a:r>
          </a:p>
          <a:p>
            <a:pPr algn="ctr"/>
            <a:r>
              <a:rPr lang="en-US" sz="1600" i="1" dirty="0"/>
              <a:t>Donald Trump Sept 2015</a:t>
            </a:r>
          </a:p>
          <a:p>
            <a:pPr algn="ctr"/>
            <a:endParaRPr lang="en-US" sz="1600" i="1" dirty="0"/>
          </a:p>
          <a:p>
            <a:pPr algn="ctr"/>
            <a:endParaRPr lang="en-US" sz="1600" i="1" dirty="0"/>
          </a:p>
          <a:p>
            <a:pPr algn="ctr"/>
            <a:r>
              <a:rPr lang="en-US" sz="2400" i="1" dirty="0">
                <a:solidFill>
                  <a:schemeClr val="accent1"/>
                </a:solidFill>
              </a:rPr>
              <a:t>‘Climate is changing but it goes back and forth, back and forth naturally’  </a:t>
            </a:r>
            <a:r>
              <a:rPr lang="en-US" sz="1400" i="1" dirty="0"/>
              <a:t>Donald Trump Sept </a:t>
            </a:r>
            <a:r>
              <a:rPr lang="en-US" sz="1400" i="1" dirty="0" smtClean="0"/>
              <a:t>2018</a:t>
            </a:r>
          </a:p>
          <a:p>
            <a:pPr algn="ctr"/>
            <a:endParaRPr lang="en-US" sz="1400" i="1" dirty="0">
              <a:solidFill>
                <a:schemeClr val="accent1"/>
              </a:solidFill>
            </a:endParaRPr>
          </a:p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WHO DO  YOU BELIEVE? 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ctr"/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xmlns="" val="3427353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ropbox\NAS\Illustrator\1 Completed jobs\Pearse McHenry\iBMS\Powerpoint presentation\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3230"/>
            <a:ext cx="12192001" cy="159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65601" y="882254"/>
            <a:ext cx="6616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Roboto"/>
                <a:ea typeface="Source Sans Pro Light" charset="0"/>
                <a:cs typeface="Source Sans Pro Light" charset="0"/>
              </a:rPr>
              <a:t>KNIGHTSBROOK HOTEL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Roboto"/>
              <a:ea typeface="Source Sans Pro Light" charset="0"/>
              <a:cs typeface="Source Sans Pro Light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903659" y="4967459"/>
            <a:ext cx="2456878" cy="1322793"/>
            <a:chOff x="7445154" y="2268056"/>
            <a:chExt cx="3519057" cy="194996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10525" y="2268056"/>
              <a:ext cx="1949967" cy="194996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45154" y="2707491"/>
              <a:ext cx="272996" cy="105298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64725" y="2728126"/>
              <a:ext cx="799486" cy="1091981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126091" y="1677170"/>
            <a:ext cx="11977959" cy="5786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                                                           </a:t>
            </a:r>
            <a:r>
              <a:rPr lang="en-GB" sz="2000" b="1" dirty="0" smtClean="0">
                <a:solidFill>
                  <a:srgbClr val="FF0000"/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Leading the way in becoming </a:t>
            </a:r>
            <a:r>
              <a:rPr lang="en-GB" sz="2000" b="1" dirty="0">
                <a:solidFill>
                  <a:srgbClr val="FF0000"/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a</a:t>
            </a:r>
            <a:r>
              <a:rPr lang="en-GB" sz="2000" b="1" dirty="0" smtClean="0">
                <a:solidFill>
                  <a:srgbClr val="FF0000"/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 ZERO carbon hotel </a:t>
            </a:r>
            <a:r>
              <a:rPr lang="en-GB" sz="2000" b="1" dirty="0">
                <a:solidFill>
                  <a:srgbClr val="FF0000"/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!</a:t>
            </a:r>
            <a:r>
              <a:rPr lang="en-GB" sz="2000" b="1" dirty="0" smtClean="0">
                <a:solidFill>
                  <a:srgbClr val="FF0000"/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endParaRPr lang="en-GB" sz="2000" b="1" dirty="0">
              <a:solidFill>
                <a:srgbClr val="FF0000"/>
              </a:solidFill>
              <a:latin typeface="Roboto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70C0"/>
              </a:solidFill>
              <a:latin typeface="Neutra Text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Stage 1</a:t>
            </a:r>
            <a:r>
              <a:rPr lang="en-GB" sz="2000" b="1" dirty="0" smtClean="0">
                <a:solidFill>
                  <a:srgbClr val="0070C0"/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 : </a:t>
            </a:r>
            <a:r>
              <a:rPr lang="en-GB" b="1" dirty="0" smtClean="0">
                <a:solidFill>
                  <a:srgbClr val="0070C0"/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LED LIGHTING reduces electricity usage by  500,000kwh &amp;carbon emissions by 250t per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70C0"/>
              </a:solidFill>
              <a:latin typeface="Roboto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Stage 2</a:t>
            </a:r>
            <a:r>
              <a:rPr lang="en-GB" sz="2000" b="1" dirty="0" smtClean="0">
                <a:solidFill>
                  <a:srgbClr val="0070C0"/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 : SMART BUILDING </a:t>
            </a:r>
            <a:r>
              <a:rPr lang="en-GB" b="1" dirty="0" smtClean="0">
                <a:solidFill>
                  <a:srgbClr val="0070C0"/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controls reduce energy costs by 40,000 euro &amp; emissions by 150t/</a:t>
            </a:r>
            <a:r>
              <a:rPr lang="en-GB" b="1" dirty="0" err="1" smtClean="0">
                <a:solidFill>
                  <a:srgbClr val="0070C0"/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yr</a:t>
            </a:r>
            <a:endParaRPr lang="en-GB" b="1" dirty="0" smtClean="0">
              <a:solidFill>
                <a:srgbClr val="0070C0"/>
              </a:solidFill>
              <a:latin typeface="Roboto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dirty="0">
              <a:solidFill>
                <a:srgbClr val="0070C0"/>
              </a:solidFill>
              <a:latin typeface="Roboto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Stage 2  </a:t>
            </a:r>
            <a:r>
              <a:rPr lang="en-GB" b="1" dirty="0" smtClean="0">
                <a:solidFill>
                  <a:schemeClr val="accent1"/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:</a:t>
            </a:r>
            <a:r>
              <a:rPr lang="en-GB" sz="2000" b="1" dirty="0" smtClean="0">
                <a:solidFill>
                  <a:schemeClr val="accent1"/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SMART BUILDING  </a:t>
            </a:r>
            <a:r>
              <a:rPr lang="en-GB" b="1" dirty="0" smtClean="0">
                <a:solidFill>
                  <a:schemeClr val="accent1"/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controls improve site management </a:t>
            </a:r>
            <a:r>
              <a:rPr lang="en-GB" b="1" dirty="0">
                <a:solidFill>
                  <a:schemeClr val="accent1"/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&amp;</a:t>
            </a:r>
            <a:r>
              <a:rPr lang="en-GB" b="1" dirty="0" smtClean="0">
                <a:solidFill>
                  <a:schemeClr val="accent1"/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reduce maintenance &amp; repair 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/>
              </a:solidFill>
              <a:latin typeface="Roboto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Stage 3</a:t>
            </a:r>
            <a:r>
              <a:rPr lang="en-GB" b="1" dirty="0" smtClean="0">
                <a:solidFill>
                  <a:schemeClr val="accent1"/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  : SMART HEATING  heat pumps &amp; heat recovery system further reducing energy &amp; emissions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/>
              </a:solidFill>
              <a:latin typeface="Roboto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Stage 4</a:t>
            </a:r>
            <a:r>
              <a:rPr lang="en-GB" b="1" dirty="0" smtClean="0">
                <a:solidFill>
                  <a:schemeClr val="accent1"/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   : RENEWABLE GENERATION with Roof top Solar PV and battery storage install </a:t>
            </a:r>
          </a:p>
          <a:p>
            <a:endParaRPr lang="en-GB" b="1" dirty="0" smtClean="0">
              <a:solidFill>
                <a:schemeClr val="accent1"/>
              </a:solidFill>
              <a:latin typeface="Roboto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70C0"/>
              </a:solidFill>
              <a:latin typeface="Roboto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70C0"/>
              </a:solidFill>
              <a:latin typeface="Roboto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rgbClr val="0070C0"/>
              </a:solidFill>
              <a:latin typeface="Roboto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70C0"/>
              </a:solidFill>
              <a:latin typeface="Roboto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rgbClr val="0070C0"/>
              </a:solidFill>
              <a:latin typeface="Roboto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0070C0"/>
              </a:solidFill>
              <a:latin typeface="Neutra Text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70C0"/>
              </a:solidFill>
              <a:latin typeface="Neutra Text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93316" y="5429728"/>
            <a:ext cx="14782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Internet of things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985254" y="5429728"/>
            <a:ext cx="1810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Wireless Technologies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5B4A4C35-B003-4976-AE5D-D142EF8041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8443" y="5429728"/>
            <a:ext cx="440958" cy="36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3742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33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ropbox\NAS\Illustrator\1 Completed jobs\Pearse McHenry\iBMS\Powerpoint presentation\fRONT P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4"/>
            <a:ext cx="12192000" cy="685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381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ropbox\NAS\Illustrator\1 Completed jobs\Pearse McHenry\iBMS\Powerpoint presentation\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3230"/>
            <a:ext cx="12192001" cy="159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itle 20"/>
          <p:cNvSpPr txBox="1">
            <a:spLocks/>
          </p:cNvSpPr>
          <p:nvPr/>
        </p:nvSpPr>
        <p:spPr>
          <a:xfrm>
            <a:off x="852728" y="1641022"/>
            <a:ext cx="9771155" cy="5379980"/>
          </a:xfrm>
          <a:prstGeom prst="rect">
            <a:avLst/>
          </a:prstGeom>
        </p:spPr>
        <p:txBody>
          <a:bodyPr vert="horz" wrap="square" lIns="121910" tIns="60955" rIns="121910" bIns="60955" numCol="1" spcCol="975409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SUSTAINABILITY: </a:t>
            </a:r>
            <a:r>
              <a:rPr lang="en-GB" sz="2400" b="1" dirty="0" smtClean="0">
                <a:solidFill>
                  <a:srgbClr val="0070C0"/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by reducing energy costs and carbon emission</a:t>
            </a:r>
            <a:endParaRPr lang="en-GB" sz="2400" b="1" dirty="0">
              <a:solidFill>
                <a:srgbClr val="0070C0"/>
              </a:solidFill>
              <a:latin typeface="Roboto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endParaRPr lang="en-GB" dirty="0">
              <a:solidFill>
                <a:srgbClr val="0070C0"/>
              </a:solidFill>
              <a:latin typeface="Roboto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CUSTOMER EXPERIENCE: </a:t>
            </a:r>
            <a:r>
              <a:rPr lang="en-GB" sz="2400" b="1" dirty="0" smtClean="0">
                <a:solidFill>
                  <a:srgbClr val="0070C0"/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with better value, comfort &amp; facilities</a:t>
            </a:r>
            <a:r>
              <a:rPr lang="en-GB" sz="2400" dirty="0" smtClean="0">
                <a:solidFill>
                  <a:srgbClr val="0070C0"/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20000"/>
              </a:lnSpc>
            </a:pPr>
            <a:endParaRPr lang="en-GB" sz="2800" dirty="0">
              <a:solidFill>
                <a:srgbClr val="0070C0"/>
              </a:solidFill>
              <a:latin typeface="Roboto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BETTER CONTROL : room and utility  management </a:t>
            </a:r>
            <a:endParaRPr lang="en-GB" dirty="0">
              <a:solidFill>
                <a:srgbClr val="0070C0"/>
              </a:solidFill>
              <a:latin typeface="Roboto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  <a:latin typeface="Roboto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70C0"/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BETTER MAINTENANCE : </a:t>
            </a:r>
            <a:r>
              <a:rPr lang="en-GB" sz="1800" b="1" dirty="0" smtClean="0">
                <a:solidFill>
                  <a:srgbClr val="0070C0"/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Integrated </a:t>
            </a:r>
            <a:r>
              <a:rPr lang="en-GB" sz="1800" b="1" dirty="0">
                <a:solidFill>
                  <a:srgbClr val="0070C0"/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Intelligence – </a:t>
            </a:r>
            <a:r>
              <a:rPr lang="en-GB" sz="1800" b="1" dirty="0" smtClean="0">
                <a:solidFill>
                  <a:srgbClr val="0070C0"/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GB" sz="1800" b="1">
                <a:solidFill>
                  <a:srgbClr val="0070C0"/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preventative </a:t>
            </a:r>
            <a:r>
              <a:rPr lang="en-GB" sz="1800" b="1" smtClean="0">
                <a:solidFill>
                  <a:srgbClr val="0070C0"/>
                </a:solidFill>
                <a:latin typeface="Roboto"/>
                <a:ea typeface="Roboto" panose="02000000000000000000" pitchFamily="2" charset="0"/>
                <a:cs typeface="Arial" panose="020B0604020202020204" pitchFamily="34" charset="0"/>
              </a:rPr>
              <a:t>maintenance </a:t>
            </a:r>
            <a:endParaRPr lang="en-GB" sz="1800" b="1" dirty="0" smtClean="0">
              <a:solidFill>
                <a:srgbClr val="0070C0"/>
              </a:solidFill>
              <a:latin typeface="Roboto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0070C0"/>
              </a:solidFill>
              <a:latin typeface="Roboto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GB" sz="1800" b="1" dirty="0" smtClean="0">
              <a:solidFill>
                <a:srgbClr val="0070C0"/>
              </a:solidFill>
              <a:latin typeface="Roboto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GB" sz="1800" b="1" dirty="0">
              <a:solidFill>
                <a:srgbClr val="0070C0"/>
              </a:solidFill>
              <a:latin typeface="Roboto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GB" sz="2800" b="1" dirty="0">
              <a:solidFill>
                <a:srgbClr val="0070C0"/>
              </a:solidFill>
              <a:latin typeface="Roboto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  <a:latin typeface="Roboto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70C0"/>
              </a:solidFill>
              <a:latin typeface="Roboto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endParaRPr lang="en-GB" sz="1700" dirty="0">
              <a:solidFill>
                <a:srgbClr val="0070C0"/>
              </a:solidFill>
              <a:latin typeface="Neutra Text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GB" sz="1700" dirty="0">
                <a:solidFill>
                  <a:srgbClr val="0070C0"/>
                </a:solidFill>
                <a:latin typeface="Neutra Text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70C0"/>
              </a:solidFill>
              <a:latin typeface="Neutra Text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70C0"/>
              </a:solidFill>
              <a:latin typeface="Neutra Text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920" y="5787301"/>
            <a:ext cx="1080000" cy="10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5584" y="5778000"/>
            <a:ext cx="1080000" cy="108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264" y="5778000"/>
            <a:ext cx="1080000" cy="108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3592" y="5787301"/>
            <a:ext cx="1080000" cy="10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26611" y="1044614"/>
            <a:ext cx="813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Roboto"/>
                <a:ea typeface="Source Sans Pro Light" charset="0"/>
                <a:cs typeface="Source Sans Pro Light" charset="0"/>
              </a:rPr>
              <a:t>KNIGHTSBROOK HOTEL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Roboto"/>
                <a:ea typeface="Source Sans Pro Light" charset="0"/>
                <a:cs typeface="Source Sans Pro Light" charset="0"/>
              </a:rPr>
              <a:t> – The Drivers !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Roboto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224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xmlns="" id="{207D2102-37A5-4D22-BD40-4EEC0CE7E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xmlns="" id="{20892F49-7F39-4C54-9172-0BC14624B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819" y="5595417"/>
            <a:ext cx="7303448" cy="86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endParaRPr lang="en-US" b="1" i="1" dirty="0"/>
          </a:p>
          <a:p>
            <a:pPr algn="ctr"/>
            <a:endParaRPr lang="en-US" b="1" i="1" dirty="0"/>
          </a:p>
          <a:p>
            <a:pPr algn="ctr"/>
            <a:endParaRPr lang="nl-N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5E7EE1-531D-4900-85B8-16D849AE760D}"/>
              </a:ext>
            </a:extLst>
          </p:cNvPr>
          <p:cNvSpPr txBox="1"/>
          <p:nvPr/>
        </p:nvSpPr>
        <p:spPr>
          <a:xfrm>
            <a:off x="1371600" y="678873"/>
            <a:ext cx="11430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accent2">
                    <a:lumMod val="75000"/>
                  </a:schemeClr>
                </a:solidFill>
              </a:rPr>
              <a:t>KNIGHTSBROOK HOTEL</a:t>
            </a:r>
            <a:endParaRPr lang="en-US" sz="60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4000" b="1" i="1" dirty="0">
              <a:solidFill>
                <a:srgbClr val="00B050"/>
              </a:solidFill>
            </a:endParaRPr>
          </a:p>
          <a:p>
            <a:pPr algn="ctr"/>
            <a:r>
              <a:rPr lang="en-IE" sz="4000" b="1" i="1" dirty="0" smtClean="0">
                <a:solidFill>
                  <a:schemeClr val="accent1"/>
                </a:solidFill>
                <a:latin typeface="+mj-lt"/>
              </a:rPr>
              <a:t>‘ A LEADER IN SUSTAINABILITY </a:t>
            </a:r>
            <a:r>
              <a:rPr lang="en-IE" sz="4000" b="1" dirty="0" smtClean="0">
                <a:solidFill>
                  <a:schemeClr val="accent1"/>
                </a:solidFill>
                <a:latin typeface="+mj-lt"/>
              </a:rPr>
              <a:t>’</a:t>
            </a:r>
            <a:endParaRPr lang="en-IE" sz="4000" b="1" dirty="0">
              <a:solidFill>
                <a:schemeClr val="accent1"/>
              </a:solidFill>
              <a:latin typeface="+mj-lt"/>
            </a:endParaRPr>
          </a:p>
          <a:p>
            <a:pPr algn="ctr"/>
            <a:endParaRPr lang="nl-NL" sz="4000" dirty="0">
              <a:hlinkClick r:id="rId4"/>
            </a:endParaRPr>
          </a:p>
          <a:p>
            <a:pPr algn="ctr"/>
            <a:r>
              <a:rPr lang="en-US" sz="4000" b="1" i="1" dirty="0" smtClean="0">
                <a:solidFill>
                  <a:srgbClr val="92D050"/>
                </a:solidFill>
                <a:hlinkClick r:id="rId4"/>
              </a:rPr>
              <a:t>www.localpower.ie</a:t>
            </a:r>
            <a:endParaRPr lang="en-US" sz="4000" b="1" i="1" dirty="0" smtClean="0">
              <a:solidFill>
                <a:srgbClr val="92D050"/>
              </a:solidFill>
            </a:endParaRPr>
          </a:p>
          <a:p>
            <a:pPr algn="ctr"/>
            <a:endParaRPr lang="en-US" sz="2000" b="1" i="1" dirty="0" smtClean="0">
              <a:solidFill>
                <a:schemeClr val="accent6">
                  <a:lumMod val="75000"/>
                </a:schemeClr>
              </a:solidFill>
              <a:hlinkClick r:id="rId5"/>
            </a:endParaRPr>
          </a:p>
          <a:p>
            <a:pPr algn="ctr"/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hlinkClick r:id="rId5"/>
              </a:rPr>
              <a:t>info@localpower.ie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      01 8250263</a:t>
            </a:r>
            <a:endParaRPr lang="en-US" sz="4000" b="1" i="1" dirty="0" smtClean="0">
              <a:solidFill>
                <a:srgbClr val="92D050"/>
              </a:solidFill>
            </a:endParaRPr>
          </a:p>
          <a:p>
            <a:pPr algn="ctr"/>
            <a:endParaRPr lang="en-US" sz="4000" b="1" i="1" dirty="0" smtClean="0">
              <a:solidFill>
                <a:srgbClr val="92D050"/>
              </a:solidFill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Solar </a:t>
            </a:r>
            <a:r>
              <a:rPr lang="en-US" sz="2800" b="1" dirty="0">
                <a:solidFill>
                  <a:srgbClr val="FF0000"/>
                </a:solidFill>
              </a:rPr>
              <a:t>PV and </a:t>
            </a:r>
            <a:r>
              <a:rPr lang="en-US" sz="2800" b="1" dirty="0" smtClean="0">
                <a:solidFill>
                  <a:srgbClr val="FF0000"/>
                </a:solidFill>
              </a:rPr>
              <a:t>Battery </a:t>
            </a:r>
            <a:r>
              <a:rPr lang="en-US" sz="2800" b="1" dirty="0">
                <a:solidFill>
                  <a:srgbClr val="FF0000"/>
                </a:solidFill>
              </a:rPr>
              <a:t>storage systems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For homes, business and communities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/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xmlns="" val="3899015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76824</TotalTime>
  <Words>350</Words>
  <Application>Microsoft Office PowerPoint</Application>
  <PresentationFormat>Custom</PresentationFormat>
  <Paragraphs>88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 Davenport</dc:title>
  <dc:creator>Microsoft Office User</dc:creator>
  <cp:lastModifiedBy>temp</cp:lastModifiedBy>
  <cp:revision>436</cp:revision>
  <cp:lastPrinted>2018-11-07T11:07:28Z</cp:lastPrinted>
  <dcterms:created xsi:type="dcterms:W3CDTF">2016-10-14T08:16:14Z</dcterms:created>
  <dcterms:modified xsi:type="dcterms:W3CDTF">2019-02-06T10:59:02Z</dcterms:modified>
</cp:coreProperties>
</file>